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m.wikipedia.org/wiki/Pronunciation" TargetMode="External" /><Relationship Id="rId13" Type="http://schemas.openxmlformats.org/officeDocument/2006/relationships/hyperlink" Target="https://en.m.wikipedia.org/wiki/Elites" TargetMode="External" /><Relationship Id="rId3" Type="http://schemas.openxmlformats.org/officeDocument/2006/relationships/hyperlink" Target="https://en.m.wikipedia.org/wiki/English_language" TargetMode="External" /><Relationship Id="rId7" Type="http://schemas.openxmlformats.org/officeDocument/2006/relationships/hyperlink" Target="https://en.m.wikipedia.org/wiki/Orthography" TargetMode="External" /><Relationship Id="rId12" Type="http://schemas.openxmlformats.org/officeDocument/2006/relationships/hyperlink" Target="https://en.m.wikipedia.org/wiki/Anglo-Normans" TargetMode="External" /><Relationship Id="rId17" Type="http://schemas.openxmlformats.org/officeDocument/2006/relationships/hyperlink" Target="https://en.m.wikipedia.org/wiki/Influence_of_French_on_English#cite_note-2" TargetMode="External" /><Relationship Id="rId2" Type="http://schemas.openxmlformats.org/officeDocument/2006/relationships/hyperlink" Target="https://en.m.wikipedia.org/wiki/French_language" TargetMode="External" /><Relationship Id="rId16" Type="http://schemas.openxmlformats.org/officeDocument/2006/relationships/hyperlink" Target="https://en.m.wikipedia.org/wiki/Henriette_Walter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en.m.wikipedia.org/wiki/Grammar" TargetMode="External" /><Relationship Id="rId11" Type="http://schemas.openxmlformats.org/officeDocument/2006/relationships/hyperlink" Target="https://en.m.wikipedia.org/wiki/Old_Norman" TargetMode="External" /><Relationship Id="rId5" Type="http://schemas.openxmlformats.org/officeDocument/2006/relationships/hyperlink" Target="https://en.m.wikipedia.org/wiki/Syntax_(linguistics)" TargetMode="External" /><Relationship Id="rId15" Type="http://schemas.openxmlformats.org/officeDocument/2006/relationships/hyperlink" Target="https://en.m.wikipedia.org/wiki/Influence_of_French_on_English#cite_note-1" TargetMode="External" /><Relationship Id="rId10" Type="http://schemas.openxmlformats.org/officeDocument/2006/relationships/hyperlink" Target="https://en.m.wikipedia.org/wiki/Old_French" TargetMode="External" /><Relationship Id="rId4" Type="http://schemas.openxmlformats.org/officeDocument/2006/relationships/hyperlink" Target="https://en.m.wikipedia.org/wiki/Lexicon" TargetMode="External" /><Relationship Id="rId9" Type="http://schemas.openxmlformats.org/officeDocument/2006/relationships/hyperlink" Target="https://en.m.wikipedia.org/wiki/Norman_Conquest_of_England" TargetMode="External" /><Relationship Id="rId14" Type="http://schemas.openxmlformats.org/officeDocument/2006/relationships/hyperlink" Target="https://en.m.wikipedia.org/wiki/Hundred_Years%27_War" TargetMode="Externa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C30F6-40B8-3A42-86C2-84AFAD5A2E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Introduction to History of English Language</a:t>
            </a:r>
            <a:b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(lecture-2)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24B67-2FB1-684C-AE2E-68E7CF5243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IISem Paper VIII</a:t>
            </a:r>
          </a:p>
          <a:p>
            <a:r>
              <a:rPr lang="en-GB"/>
              <a:t>DEPARTMENT OF ENGLISH GOVT COLLEGE PAONTA SAHIB 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9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A6F1-116A-4047-BFF9-CDE7F6469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AA127-A23C-774E-B3ED-60DF50122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EA4282-B518-3644-A577-4C48AC9F99BE}"/>
              </a:ext>
            </a:extLst>
          </p:cNvPr>
          <p:cNvSpPr txBox="1"/>
          <p:nvPr/>
        </p:nvSpPr>
        <p:spPr>
          <a:xfrm>
            <a:off x="3042047" y="1582340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The </a:t>
            </a:r>
            <a:r>
              <a:rPr lang="en-GB" b="1" i="0">
                <a:solidFill>
                  <a:srgbClr val="202122"/>
                </a:solidFill>
                <a:effectLst/>
                <a:latin typeface="-apple-system"/>
              </a:rPr>
              <a:t>influence of </a:t>
            </a:r>
            <a:r>
              <a:rPr lang="en-GB" b="1" i="0" u="none" strike="noStrike">
                <a:solidFill>
                  <a:srgbClr val="6B4BA1"/>
                </a:solidFill>
                <a:effectLst/>
                <a:latin typeface="inherit"/>
                <a:hlinkClick r:id="rId2" tooltip="French language"/>
              </a:rPr>
              <a:t>French</a:t>
            </a:r>
            <a:r>
              <a:rPr lang="en-GB" b="1" i="0">
                <a:solidFill>
                  <a:srgbClr val="202122"/>
                </a:solidFill>
                <a:effectLst/>
                <a:latin typeface="-apple-system"/>
              </a:rPr>
              <a:t> on </a:t>
            </a:r>
            <a:r>
              <a:rPr lang="en-GB" b="1" i="0" u="none" strike="noStrike">
                <a:solidFill>
                  <a:srgbClr val="6B4BA1"/>
                </a:solidFill>
                <a:effectLst/>
                <a:latin typeface="inherit"/>
                <a:hlinkClick r:id="rId3" tooltip="English language"/>
              </a:rPr>
              <a:t>English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pertains mainly to its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4" tooltip="Lexicon"/>
              </a:rPr>
              <a:t>lexicon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but also to its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5" tooltip="Syntax (linguistics)"/>
              </a:rPr>
              <a:t>syntax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6" tooltip="Grammar"/>
              </a:rPr>
              <a:t>grammar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7" tooltip="Orthography"/>
              </a:rPr>
              <a:t>orthography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and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8" tooltip="Pronunciation"/>
              </a:rPr>
              <a:t>pronunciation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. Most of the French vocabulary in English entered the language after the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9" tooltip="Norman Conquest of England"/>
              </a:rPr>
              <a:t>Norman Conquest of England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in 1066, when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0" tooltip="Old French"/>
              </a:rPr>
              <a:t>Old French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specifically the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1" tooltip="Old Norman"/>
              </a:rPr>
              <a:t>Old Norman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dialect, became the language of the new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2" tooltip="Anglo-Normans"/>
              </a:rPr>
              <a:t>Anglo-Norman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court, the government, and the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3" tooltip="Elites"/>
              </a:rPr>
              <a:t>elites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. That period lasted for several centuries until the aftermath of the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4" tooltip="Hundred Years' War"/>
              </a:rPr>
              <a:t>Hundred Years' War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(1337–1453). However, English has continued to be influenced by French. According to Laura K. Lawless, more than a third of current English vocabulary is of French origin.</a:t>
            </a:r>
            <a:r>
              <a:rPr lang="en-GB" b="0" i="0" u="none" strike="noStrike" baseline="30000">
                <a:solidFill>
                  <a:srgbClr val="6B4BA1"/>
                </a:solidFill>
                <a:effectLst/>
                <a:latin typeface="inherit"/>
                <a:hlinkClick r:id="rId15"/>
              </a:rPr>
              <a:t>[1]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 And according to the linguist </a:t>
            </a:r>
            <a:r>
              <a:rPr lang="en-GB" b="0" i="0" u="none" strike="noStrike">
                <a:solidFill>
                  <a:srgbClr val="6B4BA1"/>
                </a:solidFill>
                <a:effectLst/>
                <a:latin typeface="-apple-system"/>
                <a:hlinkClick r:id="rId16" tooltip="Henriette Walter"/>
              </a:rPr>
              <a:t>Henriette Walter</a:t>
            </a:r>
            <a:r>
              <a:rPr lang="en-GB" b="0" i="0">
                <a:solidFill>
                  <a:srgbClr val="202122"/>
                </a:solidFill>
                <a:effectLst/>
                <a:latin typeface="-apple-system"/>
              </a:rPr>
              <a:t>, words of French origin represent more than two-thirds of the English vocabulary.</a:t>
            </a:r>
            <a:r>
              <a:rPr lang="en-GB" b="0" i="0" u="none" strike="noStrike" baseline="30000">
                <a:solidFill>
                  <a:srgbClr val="6B4BA1"/>
                </a:solidFill>
                <a:effectLst/>
                <a:latin typeface="inherit"/>
                <a:hlinkClick r:id="rId17"/>
              </a:rPr>
              <a:t>[2]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2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5D4C-4035-6541-BBE6-EF1541E7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D09C5-2F82-1E48-804E-F2BD43A02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5D65F-F8CD-124F-9EC2-EB44E4BC97D2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Chaucer is known for his metrical innovations. He </a:t>
            </a:r>
            <a:r>
              <a:rPr lang="en-GB" b="1" i="0">
                <a:solidFill>
                  <a:srgbClr val="4D5156"/>
                </a:solidFill>
                <a:effectLst/>
                <a:latin typeface="Roboto"/>
              </a:rPr>
              <a:t>invented Rhyme Royal stanza pattern</a:t>
            </a:r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 which is a seven lined stanza in iambic pentameter with a rhyme scheme of ababbcc. He was also one of the first to use blank verse for his poetry with only a few anonymous short works using it before him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73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87D3B-A5B3-AF48-AD2F-4686078E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10A94-0696-B14D-8777-1D204F7FF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3189F-3D99-DE48-8AF9-0333778C14E7}"/>
              </a:ext>
            </a:extLst>
          </p:cNvPr>
          <p:cNvSpPr txBox="1"/>
          <p:nvPr/>
        </p:nvSpPr>
        <p:spPr>
          <a:xfrm>
            <a:off x="3042047" y="1997839"/>
            <a:ext cx="61079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English stage its comeback?In the 14th century, the clerk Geoffrey Chaucer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revived English literature by writing the popular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Canterbury Tales in the London dialect.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 you read the merchants lament?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'Wepyng and waylyng, care and oother sorwe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knowe ynogh, on even and a-morwe,'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Quod the Marchant, 'and so doon oother mo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wedded been.'</a:t>
            </a:r>
          </a:p>
        </p:txBody>
      </p:sp>
    </p:spTree>
    <p:extLst>
      <p:ext uri="{BB962C8B-B14F-4D97-AF65-F5344CB8AC3E}">
        <p14:creationId xmlns:p14="http://schemas.microsoft.com/office/powerpoint/2010/main" val="166536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D30D-EA99-9348-A57E-8D6C0A21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B34B-1315-9049-A223-EA08952BB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018F7-29A7-F249-B14F-4093C398AFBE}"/>
              </a:ext>
            </a:extLst>
          </p:cNvPr>
          <p:cNvSpPr txBox="1"/>
          <p:nvPr/>
        </p:nvSpPr>
        <p:spPr>
          <a:xfrm>
            <a:off x="3042047" y="1582340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started Early Modern English?In the 15th-century, William Caxton printed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first English books, including the Canterbury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Tales and the Bible.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Caxton tailored the language for the emerging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middle class in London Standard English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Therfor in a meane bytwene bothe I haue reduced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translated this sayd booke in to our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englysshe not ouer rude ne curyous but in such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termes as shall be vnderstanden by goddys grace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13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9407-4DC0-114C-A915-B792883F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C549B-55CC-D247-864B-ABC2474EA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Anglo-Norman Period 1066-1350 A.D.The Norman Conquest of Britain took place 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October 14, 1066 (The Battle of Hastings).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1066 also marks the end of Old English and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 of Middle Englis</a:t>
            </a:r>
          </a:p>
        </p:txBody>
      </p:sp>
    </p:spTree>
    <p:extLst>
      <p:ext uri="{BB962C8B-B14F-4D97-AF65-F5344CB8AC3E}">
        <p14:creationId xmlns:p14="http://schemas.microsoft.com/office/powerpoint/2010/main" val="286143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866F-7A79-2A48-AAD1-219B979C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C3E35-99C4-2C4A-A5AC-E88392D0A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CA7A6-D98B-5249-8434-2727C8911B38}"/>
              </a:ext>
            </a:extLst>
          </p:cNvPr>
          <p:cNvSpPr txBox="1"/>
          <p:nvPr/>
        </p:nvSpPr>
        <p:spPr>
          <a:xfrm>
            <a:off x="3042047" y="2551837"/>
            <a:ext cx="61079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Language in BritainMajority of the population spoke Old English,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clergy and the rulers spoke French.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9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AD133-B463-F146-83EF-F2692EE3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08FC6-0AA7-0446-9310-E84EF690B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84C49-E6C2-0A4C-B22B-4F29CDFA5E10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French Influence on English Language and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LiteratureHeavy consonants of Anglo-Saxon was changed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softer French.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English begins to become standardized.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Lines of communication are opened throughout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country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Alliteration and Caesura are replaced with rhyme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meter, Iambic Pentameter, and Rhymed Couplet.</a:t>
            </a:r>
          </a:p>
        </p:txBody>
      </p:sp>
    </p:spTree>
    <p:extLst>
      <p:ext uri="{BB962C8B-B14F-4D97-AF65-F5344CB8AC3E}">
        <p14:creationId xmlns:p14="http://schemas.microsoft.com/office/powerpoint/2010/main" val="292717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5BE71-D350-8F41-8F45-BD370486F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4924B-0028-604E-9756-11B93B75B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4BA59-2905-E140-A6A6-6A17449076EE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French Influence on English Language and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Literature (cont.)French culture influenced Anglo-Saxon mindset.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(Arthurian Legend and Courtly Love).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Feudalism is introduced to England.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Strong influence of the church.</a:t>
            </a:r>
          </a:p>
        </p:txBody>
      </p:sp>
    </p:spTree>
    <p:extLst>
      <p:ext uri="{BB962C8B-B14F-4D97-AF65-F5344CB8AC3E}">
        <p14:creationId xmlns:p14="http://schemas.microsoft.com/office/powerpoint/2010/main" val="253241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30B0-09D4-384F-AC93-F1F54487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28BAB-494F-7F4E-A5D7-98B38A02E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079846-AD29-0941-B3DE-9915E3DE1E38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Chaucers TimesEnglish society was evolving from medievalism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modernism.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 of Skepticism and satire faith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authority were losing hold on the people.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Black Plague struck three times in the 14th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century.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structure became unstable</a:t>
            </a:r>
          </a:p>
        </p:txBody>
      </p:sp>
    </p:spTree>
    <p:extLst>
      <p:ext uri="{BB962C8B-B14F-4D97-AF65-F5344CB8AC3E}">
        <p14:creationId xmlns:p14="http://schemas.microsoft.com/office/powerpoint/2010/main" val="2566247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49752-2D12-EB4F-AE2B-E23C58FA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326B2-04A8-4B43-A34E-5D1376C2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1062BE-E5B4-064D-B9EE-62B782AAE408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Chaucer is known for his metrical innovations. He </a:t>
            </a:r>
            <a:r>
              <a:rPr lang="en-GB" b="1" i="0">
                <a:solidFill>
                  <a:srgbClr val="4D5156"/>
                </a:solidFill>
                <a:effectLst/>
                <a:latin typeface="Roboto"/>
              </a:rPr>
              <a:t>invented Rhyme Royal stanza pattern</a:t>
            </a:r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 which is a seven lined stanza in iambic pentameter with a rhyme scheme of ababbcc. He was also one of the first to use blank verse for his poetry with only a few anonymous short works using it before him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7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6E7BB-95EA-334D-A0EE-653FC572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D5684-93F5-2742-9A72-910339AC2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pPr marL="0" indent="0">
              <a:buNone/>
            </a:pPr>
            <a:r>
              <a:rPr lang="en-GB"/>
              <a:t>                       </a:t>
            </a:r>
            <a:r>
              <a:rPr lang="en-GB" sz="5400"/>
              <a:t>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5757433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Gallery</vt:lpstr>
      <vt:lpstr>An Introduction to History of English Language (lecture-2)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History of English Language (lecture-2)</dc:title>
  <dc:creator>Unknown User</dc:creator>
  <cp:lastModifiedBy>Unknown User</cp:lastModifiedBy>
  <cp:revision>1</cp:revision>
  <dcterms:created xsi:type="dcterms:W3CDTF">2022-07-25T15:26:14Z</dcterms:created>
  <dcterms:modified xsi:type="dcterms:W3CDTF">2022-07-25T15:42:12Z</dcterms:modified>
</cp:coreProperties>
</file>